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3" r:id="rId4"/>
    <p:sldId id="287" r:id="rId5"/>
    <p:sldId id="288" r:id="rId6"/>
    <p:sldId id="289" r:id="rId7"/>
    <p:sldId id="290" r:id="rId8"/>
    <p:sldId id="291" r:id="rId9"/>
    <p:sldId id="292" r:id="rId10"/>
    <p:sldId id="258" r:id="rId11"/>
    <p:sldId id="284" r:id="rId12"/>
    <p:sldId id="285" r:id="rId13"/>
    <p:sldId id="286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63" autoAdjust="0"/>
  </p:normalViewPr>
  <p:slideViewPr>
    <p:cSldViewPr>
      <p:cViewPr varScale="1">
        <p:scale>
          <a:sx n="81" d="100"/>
          <a:sy n="81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BABBE-87F3-431B-8CB7-2D6C653BF398}" type="datetimeFigureOut">
              <a:rPr lang="es-CO" smtClean="0"/>
              <a:pPr/>
              <a:t>16/05/2012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8FF2-3F8F-45BC-96EB-C618741CCFC7}" type="slidenum">
              <a:rPr lang="es-CO" smtClean="0"/>
              <a:pPr/>
              <a:t>‹N›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77676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El objetivo esta en la implementación mecánica de actuadores elásticos en serie,</a:t>
            </a:r>
            <a:r>
              <a:rPr lang="es-CO" baseline="0" dirty="0" smtClean="0"/>
              <a:t> los cuales son ideales en los robots de ciclo limite ya que ofrecen alta </a:t>
            </a:r>
            <a:r>
              <a:rPr lang="es-CO" baseline="0" dirty="0" err="1" smtClean="0"/>
              <a:t>controlabilidad</a:t>
            </a:r>
            <a:r>
              <a:rPr lang="es-CO" baseline="0" dirty="0" smtClean="0"/>
              <a:t> sin tener al actuador dominando el sistema dinámico.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8FF2-3F8F-45BC-96EB-C618741CCFC7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93260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concepto de cognición</a:t>
            </a:r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8FF2-3F8F-45BC-96EB-C618741CCFC7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57968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27140"/>
            <a:ext cx="9144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 smtClean="0"/>
              <a:t>System </a:t>
            </a:r>
            <a:r>
              <a:rPr lang="en-US" sz="1550" b="1" dirty="0"/>
              <a:t>overview of bipedal robots Flame and </a:t>
            </a:r>
            <a:r>
              <a:rPr lang="en-US" sz="1550" b="1" dirty="0" err="1"/>
              <a:t>TUlip</a:t>
            </a:r>
            <a:r>
              <a:rPr lang="en-US" sz="1550" b="1" dirty="0" smtClean="0"/>
              <a:t>: tailor-made </a:t>
            </a:r>
            <a:r>
              <a:rPr lang="en-US" sz="1550" b="1" dirty="0"/>
              <a:t>for Limit Cycle Walking </a:t>
            </a:r>
          </a:p>
        </p:txBody>
      </p:sp>
      <p:pic>
        <p:nvPicPr>
          <p:cNvPr id="1026" name="Picture 2" descr="C:\Users\WILLIAM\Documents\Robots Humanoides\Fotos Primera Parte\log_up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29"/>
            <a:ext cx="914400" cy="10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2686" y="3429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dirty="0" smtClean="0">
                <a:solidFill>
                  <a:srgbClr val="C00000"/>
                </a:solidFill>
              </a:rPr>
              <a:t>Robots Humanoides</a:t>
            </a:r>
            <a:endParaRPr lang="es-CO" sz="2800" b="1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2050" y="1991380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Automática y Robótica CSIC-UPM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WILLIAM\Documents\Robots Humanoides\Fotos Primera Parte\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29"/>
            <a:ext cx="1967227" cy="10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LLIAM\Documents\Robots Humanoides\Fotos Primera Parte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627" y="2629"/>
            <a:ext cx="6262373" cy="10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32741" y="1448848"/>
            <a:ext cx="56062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Politécnica de Madrid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8027" y="5024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William CORAL</a:t>
            </a:r>
            <a:endParaRPr lang="es-CO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326666" y="5024734"/>
            <a:ext cx="2311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/>
              <a:t>Marco </a:t>
            </a:r>
            <a:r>
              <a:rPr lang="es-CO" sz="2400" b="1" dirty="0" err="1"/>
              <a:t>Montagni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395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44535" y="6157808"/>
            <a:ext cx="16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3</a:t>
            </a:r>
            <a:endParaRPr lang="es-CO" dirty="0"/>
          </a:p>
        </p:txBody>
      </p:sp>
      <p:pic>
        <p:nvPicPr>
          <p:cNvPr id="1026" name="Picture 2" descr="D:\Droppeboxe\Dropbox\Robot humanoides\Terzera 24_05_2012\Foto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2851905"/>
          </a:xfrm>
          <a:prstGeom prst="rect">
            <a:avLst/>
          </a:prstGeom>
          <a:noFill/>
        </p:spPr>
      </p:pic>
      <p:pic>
        <p:nvPicPr>
          <p:cNvPr id="1027" name="Picture 3" descr="D:\Droppeboxe\Dropbox\Robot humanoides\Terzera 24_05_2012\Foto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690" y="0"/>
            <a:ext cx="4145436" cy="365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27140"/>
            <a:ext cx="9144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 smtClean="0"/>
              <a:t>System </a:t>
            </a:r>
            <a:r>
              <a:rPr lang="en-US" sz="1550" b="1" dirty="0"/>
              <a:t>overview of bipedal robots Flame and </a:t>
            </a:r>
            <a:r>
              <a:rPr lang="en-US" sz="1550" b="1" dirty="0" err="1"/>
              <a:t>TUlip</a:t>
            </a:r>
            <a:r>
              <a:rPr lang="en-US" sz="1550" b="1" dirty="0" smtClean="0"/>
              <a:t>: tailor-made </a:t>
            </a:r>
            <a:r>
              <a:rPr lang="en-US" sz="1550" b="1" dirty="0"/>
              <a:t>for Limit Cycle Walking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702"/>
            <a:ext cx="396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de diseño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escrpcion del sistema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CO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mecanico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del sistema de control</a:t>
            </a:r>
          </a:p>
          <a:p>
            <a:pPr marL="342900" indent="-342900">
              <a:buAutoNum type="arabicPeriod"/>
            </a:pPr>
            <a:r>
              <a:rPr lang="es-CO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xperiments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57800" y="228600"/>
            <a:ext cx="1143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pierna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311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peboxe\Dropbox\Robot humanoides\Terzera 24_05_2012\Foto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4119"/>
            <a:ext cx="6934200" cy="4483881"/>
          </a:xfrm>
          <a:prstGeom prst="rect">
            <a:avLst/>
          </a:prstGeom>
          <a:noFill/>
        </p:spPr>
      </p:pic>
      <p:pic>
        <p:nvPicPr>
          <p:cNvPr id="1027" name="Picture 3" descr="D:\Droppeboxe\Dropbox\Robot humanoides\Terzera 24_05_2012\Foto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5867400" cy="86217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628900" y="1828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Esperimentos</a:t>
            </a:r>
            <a:r>
              <a:rPr lang="it-IT" dirty="0" smtClean="0"/>
              <a:t> de 10 passo de 0,45m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267200" y="990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Orientaciòn</a:t>
            </a:r>
            <a:r>
              <a:rPr lang="it-IT" dirty="0" smtClean="0"/>
              <a:t> </a:t>
            </a:r>
            <a:r>
              <a:rPr lang="it-IT" dirty="0" err="1" smtClean="0"/>
              <a:t>absoluda</a:t>
            </a:r>
            <a:r>
              <a:rPr lang="it-IT" dirty="0" smtClean="0"/>
              <a:t> </a:t>
            </a:r>
            <a:r>
              <a:rPr lang="it-IT" dirty="0" smtClean="0"/>
              <a:t>de la Fiamma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781800" y="251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Linea continua </a:t>
            </a:r>
            <a:r>
              <a:rPr lang="it-IT" dirty="0" err="1" smtClean="0"/>
              <a:t>posiciòn</a:t>
            </a:r>
            <a:r>
              <a:rPr lang="it-IT" dirty="0" smtClean="0"/>
              <a:t> </a:t>
            </a:r>
            <a:r>
              <a:rPr lang="it-IT" dirty="0" err="1" smtClean="0"/>
              <a:t>pierna</a:t>
            </a:r>
            <a:r>
              <a:rPr lang="it-IT" dirty="0" smtClean="0"/>
              <a:t> </a:t>
            </a:r>
            <a:r>
              <a:rPr lang="it-IT" dirty="0" err="1" smtClean="0"/>
              <a:t>lider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81800" y="3657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Area de </a:t>
            </a:r>
            <a:r>
              <a:rPr lang="it-IT" dirty="0" err="1" smtClean="0"/>
              <a:t>apoyo</a:t>
            </a:r>
            <a:r>
              <a:rPr lang="it-IT" dirty="0" smtClean="0"/>
              <a:t> </a:t>
            </a:r>
            <a:r>
              <a:rPr lang="it-IT" dirty="0" err="1" smtClean="0"/>
              <a:t>bipodal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1702"/>
            <a:ext cx="396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de diseño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escrpcion del sistema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CO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mecanico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del sistema de control</a:t>
            </a:r>
          </a:p>
          <a:p>
            <a:pPr marL="342900" indent="-342900">
              <a:buAutoNum type="arabicPeriod"/>
            </a:pPr>
            <a:r>
              <a:rPr lang="es-CO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xperiments</a:t>
            </a:r>
            <a:endPara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438400"/>
            <a:ext cx="9144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smtClean="0"/>
              <a:t>El robot ambulante llama y el diseño de la últimarobot</a:t>
            </a:r>
            <a:br>
              <a:rPr lang="es-ES" sz="2500" dirty="0" smtClean="0"/>
            </a:br>
            <a:r>
              <a:rPr lang="es-ES" sz="2500" dirty="0" smtClean="0"/>
              <a:t>Tulip prototipos fueron presentados, mostrando la evolución de la</a:t>
            </a:r>
            <a:br>
              <a:rPr lang="es-ES" sz="2500" dirty="0" smtClean="0"/>
            </a:br>
            <a:r>
              <a:rPr lang="es-ES" sz="2500" dirty="0" smtClean="0"/>
              <a:t>nuestros caminantes ciclo límite hacia el más humanoide versátil</a:t>
            </a:r>
            <a:br>
              <a:rPr lang="es-ES" sz="2500" dirty="0" smtClean="0"/>
            </a:br>
            <a:r>
              <a:rPr lang="es-ES" sz="2500" dirty="0" smtClean="0"/>
              <a:t>robots. La combinación de ciclo límite de control de Ruta</a:t>
            </a:r>
            <a:br>
              <a:rPr lang="es-ES" sz="2500" dirty="0" smtClean="0"/>
            </a:br>
            <a:r>
              <a:rPr lang="es-ES" sz="2500" dirty="0" smtClean="0"/>
              <a:t>con la implementación de la serie elásticaactuación tiene un gran</a:t>
            </a:r>
            <a:br>
              <a:rPr lang="es-ES" sz="2500" dirty="0" smtClean="0"/>
            </a:br>
            <a:r>
              <a:rPr lang="es-ES" sz="2500" dirty="0" smtClean="0"/>
              <a:t>potencial para el futuro los robots bípedos, como preliminar, el éxito</a:t>
            </a:r>
            <a:br>
              <a:rPr lang="es-ES" sz="2500" dirty="0" smtClean="0"/>
            </a:br>
            <a:r>
              <a:rPr lang="es-ES" sz="2500" dirty="0" smtClean="0"/>
              <a:t>experimentos indican a pie.</a:t>
            </a:r>
            <a:endParaRPr lang="it-IT" sz="2500" dirty="0"/>
          </a:p>
        </p:txBody>
      </p:sp>
      <p:sp>
        <p:nvSpPr>
          <p:cNvPr id="4" name="Rettangolo 3"/>
          <p:cNvSpPr/>
          <p:nvPr/>
        </p:nvSpPr>
        <p:spPr>
          <a:xfrm>
            <a:off x="3162300" y="685800"/>
            <a:ext cx="2819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dirty="0" smtClean="0"/>
              <a:t>CONCLUSIONES</a:t>
            </a:r>
            <a:endParaRPr lang="it-IT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27140"/>
            <a:ext cx="9144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 smtClean="0"/>
              <a:t>System </a:t>
            </a:r>
            <a:r>
              <a:rPr lang="en-US" sz="1550" b="1" dirty="0"/>
              <a:t>overview of bipedal robots Flame and </a:t>
            </a:r>
            <a:r>
              <a:rPr lang="en-US" sz="1550" b="1" dirty="0" err="1"/>
              <a:t>TUlip</a:t>
            </a:r>
            <a:r>
              <a:rPr lang="en-US" sz="1550" b="1" dirty="0" smtClean="0"/>
              <a:t>: tailor-made </a:t>
            </a:r>
            <a:r>
              <a:rPr lang="en-US" sz="1550" b="1" dirty="0"/>
              <a:t>for Limit Cycle Walking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702"/>
            <a:ext cx="396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de diseño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escrpcion del sistema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CO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mecanico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del sistema de control</a:t>
            </a:r>
          </a:p>
          <a:p>
            <a:pPr marL="342900" indent="-342900">
              <a:buAutoNum type="arabicPeriod"/>
            </a:pPr>
            <a:r>
              <a:rPr lang="es-CO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xperiments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4384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 smtClean="0"/>
              <a:t>Esta investigación está financiada por la Fundación de Tecnología holandesa</a:t>
            </a:r>
            <a:br>
              <a:rPr lang="es-ES" sz="2600" dirty="0" smtClean="0"/>
            </a:br>
            <a:r>
              <a:rPr lang="es-ES" sz="2600" dirty="0" smtClean="0"/>
              <a:t>STW, la ciencia aplicada división del Nuevo Orden Mundial y el</a:t>
            </a:r>
            <a:br>
              <a:rPr lang="es-ES" sz="2600" dirty="0" smtClean="0"/>
            </a:br>
            <a:r>
              <a:rPr lang="es-ES" sz="2600" dirty="0" smtClean="0"/>
              <a:t>Programa de Tecnología del Ministerio deAsuntos Económicos,</a:t>
            </a:r>
            <a:br>
              <a:rPr lang="es-ES" sz="2600" dirty="0" smtClean="0"/>
            </a:br>
            <a:r>
              <a:rPr lang="es-ES" sz="2600" dirty="0" smtClean="0"/>
              <a:t>la Comisión de la Unión Europea, en el marco</a:t>
            </a:r>
            <a:br>
              <a:rPr lang="es-ES" sz="2600" dirty="0" smtClean="0"/>
            </a:br>
            <a:r>
              <a:rPr lang="es-ES" sz="2600" dirty="0" smtClean="0"/>
              <a:t>Programa 6, IDT programa IST, bajo el contrato número. FP6-</a:t>
            </a:r>
            <a:br>
              <a:rPr lang="es-ES" sz="2600" dirty="0" smtClean="0"/>
            </a:br>
            <a:r>
              <a:rPr lang="es-ES" sz="2600" dirty="0" smtClean="0"/>
              <a:t>2005-IST-61-045.301-STP y el 3TU.Centre deinteligente</a:t>
            </a:r>
            <a:br>
              <a:rPr lang="es-ES" sz="2600" dirty="0" smtClean="0"/>
            </a:br>
            <a:r>
              <a:rPr lang="es-ES" sz="2600" dirty="0" smtClean="0"/>
              <a:t>Sistemas de Mecatrónica. Los autores deseanagradecer a Garth</a:t>
            </a:r>
            <a:br>
              <a:rPr lang="es-ES" sz="2600" dirty="0" smtClean="0"/>
            </a:br>
            <a:r>
              <a:rPr lang="es-ES" sz="2600" dirty="0" smtClean="0"/>
              <a:t>Zeglin y todos los empleados y estudiantes de la3TU.Federation</a:t>
            </a:r>
            <a:br>
              <a:rPr lang="es-ES" sz="2600" dirty="0" smtClean="0"/>
            </a:br>
            <a:r>
              <a:rPr lang="es-ES" sz="2600" dirty="0" smtClean="0"/>
              <a:t>universidades que han contribuido a esta investigación.</a:t>
            </a:r>
            <a:endParaRPr lang="it-IT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27140"/>
            <a:ext cx="9144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 smtClean="0"/>
              <a:t>System </a:t>
            </a:r>
            <a:r>
              <a:rPr lang="en-US" sz="1550" b="1" dirty="0"/>
              <a:t>overview of bipedal robots Flame and </a:t>
            </a:r>
            <a:r>
              <a:rPr lang="en-US" sz="1550" b="1" dirty="0" err="1"/>
              <a:t>TUlip</a:t>
            </a:r>
            <a:r>
              <a:rPr lang="en-US" sz="1550" b="1" dirty="0" smtClean="0"/>
              <a:t>: tailor-made </a:t>
            </a:r>
            <a:r>
              <a:rPr lang="en-US" sz="1550" b="1" dirty="0"/>
              <a:t>for Limit Cycle Walking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702"/>
            <a:ext cx="396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de diseño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escrpcion del sistema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CO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mecanico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del sistema de control</a:t>
            </a:r>
          </a:p>
          <a:p>
            <a:pPr marL="342900" indent="-342900">
              <a:buAutoNum type="arabicPeriod"/>
            </a:pPr>
            <a:r>
              <a:rPr lang="es-CO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xperiments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roppeboxe\Dropbox\Robot humanoides\Foto secunda parte\Robot Humanoide0000.jpg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0" y="-30480"/>
            <a:ext cx="9144000" cy="688848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953000" y="5410200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err="1" smtClean="0"/>
              <a:t>Gracias</a:t>
            </a:r>
            <a:r>
              <a:rPr lang="it-IT" sz="3000" dirty="0" smtClean="0"/>
              <a:t> a </a:t>
            </a:r>
            <a:r>
              <a:rPr lang="it-IT" sz="3000" dirty="0" err="1" smtClean="0"/>
              <a:t>todos</a:t>
            </a:r>
            <a:endParaRPr lang="it-IT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111" y="228600"/>
            <a:ext cx="7067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Fast Running Experiments Involving a Humanoid Robot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4399" y="3667571"/>
            <a:ext cx="396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de diseño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escrpcion del sistema</a:t>
            </a:r>
            <a:endPara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mecanico</a:t>
            </a:r>
            <a:endPara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del sistema de control</a:t>
            </a:r>
          </a:p>
          <a:p>
            <a:pPr marL="342900" indent="-342900">
              <a:buAutoNum type="arabicPeriod"/>
            </a:pPr>
            <a:r>
              <a:rPr lang="es-CO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xperiments</a:t>
            </a:r>
            <a:endPara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27140"/>
            <a:ext cx="9144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 smtClean="0"/>
              <a:t>System </a:t>
            </a:r>
            <a:r>
              <a:rPr lang="en-US" sz="1550" b="1" dirty="0"/>
              <a:t>overview of bipedal robots Flame and </a:t>
            </a:r>
            <a:r>
              <a:rPr lang="en-US" sz="1550" b="1" dirty="0" err="1"/>
              <a:t>TUlip</a:t>
            </a:r>
            <a:r>
              <a:rPr lang="en-US" sz="1550" b="1" dirty="0" smtClean="0"/>
              <a:t>: tailor-made </a:t>
            </a:r>
            <a:r>
              <a:rPr lang="en-US" sz="1550" b="1" dirty="0"/>
              <a:t>for Limit Cycle Walking </a:t>
            </a:r>
          </a:p>
        </p:txBody>
      </p:sp>
    </p:spTree>
    <p:extLst>
      <p:ext uri="{BB962C8B-B14F-4D97-AF65-F5344CB8AC3E}">
        <p14:creationId xmlns:p14="http://schemas.microsoft.com/office/powerpoint/2010/main" xmlns="" val="27385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27140"/>
            <a:ext cx="9144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 smtClean="0"/>
              <a:t>System </a:t>
            </a:r>
            <a:r>
              <a:rPr lang="en-US" sz="1550" b="1" dirty="0"/>
              <a:t>overview of bipedal robots Flame and </a:t>
            </a:r>
            <a:r>
              <a:rPr lang="en-US" sz="1550" b="1" dirty="0" err="1"/>
              <a:t>TUlip</a:t>
            </a:r>
            <a:r>
              <a:rPr lang="en-US" sz="1550" b="1" dirty="0" smtClean="0"/>
              <a:t>: tailor-made </a:t>
            </a:r>
            <a:r>
              <a:rPr lang="en-US" sz="1550" b="1" dirty="0"/>
              <a:t>for Limit Cycle Walking 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142363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El concepto de “ciclo limite ” (</a:t>
            </a:r>
            <a:r>
              <a:rPr lang="es-ES" dirty="0" err="1" smtClean="0"/>
              <a:t>Limit</a:t>
            </a:r>
            <a:r>
              <a:rPr lang="es-ES" dirty="0" smtClean="0"/>
              <a:t> </a:t>
            </a:r>
            <a:r>
              <a:rPr lang="es-ES" dirty="0" err="1"/>
              <a:t>Cycle</a:t>
            </a:r>
            <a:r>
              <a:rPr lang="es-ES" dirty="0"/>
              <a:t> </a:t>
            </a:r>
            <a:r>
              <a:rPr lang="es-ES" dirty="0" err="1" smtClean="0"/>
              <a:t>Walking</a:t>
            </a:r>
            <a:r>
              <a:rPr lang="es-ES" dirty="0" smtClean="0"/>
              <a:t> - LCW) elimina</a:t>
            </a:r>
            <a:r>
              <a:rPr lang="es-ES" dirty="0"/>
              <a:t> la restricción de equilibrio dinámico en todas las instancias durante la marcha.</a:t>
            </a:r>
            <a:endParaRPr lang="es-CO" dirty="0"/>
          </a:p>
        </p:txBody>
      </p:sp>
      <p:sp>
        <p:nvSpPr>
          <p:cNvPr id="6" name="Rectangle 5"/>
          <p:cNvSpPr/>
          <p:nvPr/>
        </p:nvSpPr>
        <p:spPr>
          <a:xfrm>
            <a:off x="4191000" y="2505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/>
              <a:t>La </a:t>
            </a:r>
            <a:r>
              <a:rPr lang="es-ES" dirty="0"/>
              <a:t>hipótesis es que esto es crucial para el desarrollo de robots humanoides cada vez más versátil y eficaz de la </a:t>
            </a:r>
            <a:r>
              <a:rPr lang="es-ES" dirty="0" smtClean="0"/>
              <a:t>energía.</a:t>
            </a:r>
            <a:endParaRPr lang="es-CO" dirty="0"/>
          </a:p>
        </p:txBody>
      </p:sp>
      <p:sp>
        <p:nvSpPr>
          <p:cNvPr id="7" name="Rectangle 6"/>
          <p:cNvSpPr/>
          <p:nvPr/>
        </p:nvSpPr>
        <p:spPr>
          <a:xfrm>
            <a:off x="4191000" y="37553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/>
              <a:t>Esto</a:t>
            </a:r>
            <a:r>
              <a:rPr lang="es-ES" dirty="0"/>
              <a:t> permite la aplicación de una amplia gama de </a:t>
            </a:r>
            <a:r>
              <a:rPr lang="es-ES" dirty="0" smtClean="0"/>
              <a:t>marchas</a:t>
            </a:r>
            <a:r>
              <a:rPr lang="es-ES" dirty="0"/>
              <a:t> y permite que </a:t>
            </a:r>
            <a:r>
              <a:rPr lang="es-ES" dirty="0" smtClean="0"/>
              <a:t>el robot</a:t>
            </a:r>
            <a:r>
              <a:rPr lang="es-ES" dirty="0"/>
              <a:t> </a:t>
            </a:r>
            <a:r>
              <a:rPr lang="es-ES" dirty="0" smtClean="0"/>
              <a:t>use su </a:t>
            </a:r>
            <a:r>
              <a:rPr lang="es-ES" dirty="0"/>
              <a:t>dinámica natural con el fin de reducir el consumo de energía.</a:t>
            </a:r>
            <a:endParaRPr lang="es-CO" dirty="0"/>
          </a:p>
        </p:txBody>
      </p:sp>
      <p:pic>
        <p:nvPicPr>
          <p:cNvPr id="1026" name="Picture 2" descr="C:\Users\WILLIAMC\Documents\UPM_2012_1\Robots Humanoides\Terzera 24_05_2012\Foto\Flame_websit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77105"/>
            <a:ext cx="1828800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572" y="2077105"/>
            <a:ext cx="1535686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600" y="5248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/>
              <a:t>Este artículo presenta los resultados del diseño y </a:t>
            </a:r>
            <a:r>
              <a:rPr lang="es-ES" dirty="0" smtClean="0"/>
              <a:t>experimentos</a:t>
            </a:r>
            <a:r>
              <a:rPr lang="es-ES" dirty="0"/>
              <a:t> de </a:t>
            </a:r>
            <a:r>
              <a:rPr lang="es-ES" dirty="0" smtClean="0"/>
              <a:t>su último</a:t>
            </a:r>
            <a:r>
              <a:rPr lang="es-ES" dirty="0"/>
              <a:t> </a:t>
            </a:r>
            <a:r>
              <a:rPr lang="es-ES" dirty="0" smtClean="0"/>
              <a:t>robot '</a:t>
            </a:r>
            <a:r>
              <a:rPr lang="es-ES" dirty="0" err="1" smtClean="0"/>
              <a:t>Flame</a:t>
            </a:r>
            <a:r>
              <a:rPr lang="es-ES" dirty="0" smtClean="0"/>
              <a:t>'</a:t>
            </a:r>
            <a:r>
              <a:rPr lang="es-ES" dirty="0"/>
              <a:t> y el diseño </a:t>
            </a:r>
            <a:r>
              <a:rPr lang="es-ES" dirty="0" smtClean="0"/>
              <a:t>de su siguiente robot '</a:t>
            </a:r>
            <a:r>
              <a:rPr lang="es-ES" dirty="0" err="1" smtClean="0"/>
              <a:t>Tulip</a:t>
            </a:r>
            <a:r>
              <a:rPr lang="es-ES" dirty="0" smtClean="0"/>
              <a:t>'</a:t>
            </a:r>
            <a:endParaRPr lang="es-CO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702"/>
            <a:ext cx="396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de diseño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escrpcion del sistema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mecánico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del sistema de control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27140"/>
            <a:ext cx="9144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 smtClean="0"/>
              <a:t>System </a:t>
            </a:r>
            <a:r>
              <a:rPr lang="en-US" sz="1550" b="1" dirty="0"/>
              <a:t>overview of bipedal robots Flame and </a:t>
            </a:r>
            <a:r>
              <a:rPr lang="en-US" sz="1550" b="1" dirty="0" err="1"/>
              <a:t>TUlip</a:t>
            </a:r>
            <a:r>
              <a:rPr lang="en-US" sz="1550" b="1" dirty="0" smtClean="0"/>
              <a:t>: tailor-made </a:t>
            </a:r>
            <a:r>
              <a:rPr lang="en-US" sz="1550" b="1" dirty="0"/>
              <a:t>for Limit Cycle Walking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8934" y="533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El paradigma de ‘ciclo limite’ es una extensión del concepto de ‘dinámica pasiva’, de la cual fue pionero </a:t>
            </a:r>
            <a:r>
              <a:rPr lang="es-CO" dirty="0" err="1" smtClean="0"/>
              <a:t>McGeer</a:t>
            </a:r>
            <a:endParaRPr lang="es-CO" dirty="0"/>
          </a:p>
        </p:txBody>
      </p:sp>
      <p:sp>
        <p:nvSpPr>
          <p:cNvPr id="9" name="TextBox 8"/>
          <p:cNvSpPr txBox="1"/>
          <p:nvPr/>
        </p:nvSpPr>
        <p:spPr>
          <a:xfrm>
            <a:off x="838593" y="2951025"/>
            <a:ext cx="428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La dinámica pasiva muestra que es posible lograr que un robot bípedo camine sin ninguna actuación o control</a:t>
            </a:r>
            <a:endParaRPr lang="es-CO" dirty="0"/>
          </a:p>
        </p:txBody>
      </p:sp>
      <p:sp>
        <p:nvSpPr>
          <p:cNvPr id="11" name="TextBox 10"/>
          <p:cNvSpPr txBox="1"/>
          <p:nvPr/>
        </p:nvSpPr>
        <p:spPr>
          <a:xfrm>
            <a:off x="709525" y="4571999"/>
            <a:ext cx="4540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El ciclo limite nos permite hacer correcciones en andar con muy poco uso de energía ya que el robot se encuentra muy cerca de su dinámica natural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0259" y="1689159"/>
            <a:ext cx="3657681" cy="476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41702"/>
            <a:ext cx="396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de diseño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escrpcion del sistema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mecánico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del sistema de control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Experimentos</a:t>
            </a:r>
          </a:p>
        </p:txBody>
      </p:sp>
    </p:spTree>
    <p:extLst>
      <p:ext uri="{BB962C8B-B14F-4D97-AF65-F5344CB8AC3E}">
        <p14:creationId xmlns:p14="http://schemas.microsoft.com/office/powerpoint/2010/main" xmlns="" val="10997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27140"/>
            <a:ext cx="9144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 smtClean="0"/>
              <a:t>System </a:t>
            </a:r>
            <a:r>
              <a:rPr lang="en-US" sz="1550" b="1" dirty="0"/>
              <a:t>overview of bipedal robots Flame and </a:t>
            </a:r>
            <a:r>
              <a:rPr lang="en-US" sz="1550" b="1" dirty="0" err="1"/>
              <a:t>TUlip</a:t>
            </a:r>
            <a:r>
              <a:rPr lang="en-US" sz="1550" b="1" dirty="0" smtClean="0"/>
              <a:t>: tailor-made </a:t>
            </a:r>
            <a:r>
              <a:rPr lang="en-US" sz="1550" b="1" dirty="0"/>
              <a:t>for Limit Cycle Walking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702"/>
            <a:ext cx="396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de diseño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escrpcion del sistema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mecánico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del sistema de control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Experimentos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1797041"/>
            <a:ext cx="441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Un requisito fundamental de diseño que resulta de esto es que los </a:t>
            </a:r>
            <a:r>
              <a:rPr lang="es-ES" dirty="0" smtClean="0"/>
              <a:t>actuadores</a:t>
            </a:r>
            <a:r>
              <a:rPr lang="es-ES" dirty="0"/>
              <a:t> en los prototipos necesita tener una baja impedancia de salida, lo que </a:t>
            </a:r>
            <a:r>
              <a:rPr lang="es-ES" dirty="0" smtClean="0"/>
              <a:t>significa que</a:t>
            </a:r>
            <a:r>
              <a:rPr lang="es-ES" dirty="0"/>
              <a:t> </a:t>
            </a:r>
            <a:r>
              <a:rPr lang="es-ES" dirty="0" smtClean="0"/>
              <a:t>un desplazamiento</a:t>
            </a:r>
            <a:r>
              <a:rPr lang="es-ES" dirty="0"/>
              <a:t> impuesta sobre el actuador por el caminante sólo </a:t>
            </a:r>
            <a:r>
              <a:rPr lang="es-ES" dirty="0" smtClean="0"/>
              <a:t>resultara </a:t>
            </a:r>
            <a:r>
              <a:rPr lang="es-ES" dirty="0"/>
              <a:t>en un </a:t>
            </a:r>
            <a:r>
              <a:rPr lang="es-ES" dirty="0" smtClean="0"/>
              <a:t>torque pequeño en el actuador</a:t>
            </a:r>
            <a:endParaRPr lang="es-CO" dirty="0"/>
          </a:p>
        </p:txBody>
      </p:sp>
      <p:sp>
        <p:nvSpPr>
          <p:cNvPr id="3" name="TextBox 2"/>
          <p:cNvSpPr txBox="1"/>
          <p:nvPr/>
        </p:nvSpPr>
        <p:spPr>
          <a:xfrm>
            <a:off x="2194671" y="4038600"/>
            <a:ext cx="474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En otras palabras, los actuadores deberán dejar intacta la dinámica natural del robot para poder aplicar correctamente el concepto de ciclo limite</a:t>
            </a:r>
            <a:endParaRPr lang="es-CO" dirty="0"/>
          </a:p>
        </p:txBody>
      </p:sp>
      <p:sp>
        <p:nvSpPr>
          <p:cNvPr id="7" name="TextBox 6"/>
          <p:cNvSpPr txBox="1"/>
          <p:nvPr/>
        </p:nvSpPr>
        <p:spPr>
          <a:xfrm>
            <a:off x="2194671" y="5181600"/>
            <a:ext cx="4754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Igualmente para obtener alta versatilidad y la habilidad para manejar grandes perturbaciones, los actuadores deberán suministrar un ciclo limite con suficiente </a:t>
            </a:r>
            <a:r>
              <a:rPr lang="es-CO" dirty="0" err="1" smtClean="0"/>
              <a:t>controlabilidad</a:t>
            </a:r>
            <a:r>
              <a:rPr lang="es-CO" dirty="0" smtClean="0"/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3672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27140"/>
            <a:ext cx="9144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 smtClean="0"/>
              <a:t>System </a:t>
            </a:r>
            <a:r>
              <a:rPr lang="en-US" sz="1550" b="1" dirty="0"/>
              <a:t>overview of bipedal robots Flame and </a:t>
            </a:r>
            <a:r>
              <a:rPr lang="en-US" sz="1550" b="1" dirty="0" err="1"/>
              <a:t>TUlip</a:t>
            </a:r>
            <a:r>
              <a:rPr lang="en-US" sz="1550" b="1" dirty="0" smtClean="0"/>
              <a:t>: tailor-made </a:t>
            </a:r>
            <a:r>
              <a:rPr lang="en-US" sz="1550" b="1" dirty="0"/>
              <a:t>for Limit Cycle Walking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702"/>
            <a:ext cx="3962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de diseño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escrpcion del sistema</a:t>
            </a:r>
            <a:endPara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mecánico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del sistema de control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018" y="3083894"/>
            <a:ext cx="4386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Ambos robot tienen una mínima cantidad de grados de libertad, para minimizar su complejidad y masa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761" y="2104903"/>
            <a:ext cx="3667126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3809" y="498621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9 DOF</a:t>
            </a:r>
            <a:endParaRPr lang="es-CO" dirty="0"/>
          </a:p>
        </p:txBody>
      </p:sp>
      <p:sp>
        <p:nvSpPr>
          <p:cNvPr id="8" name="TextBox 7"/>
          <p:cNvSpPr txBox="1"/>
          <p:nvPr/>
        </p:nvSpPr>
        <p:spPr>
          <a:xfrm>
            <a:off x="7114962" y="498543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14 DOF</a:t>
            </a:r>
            <a:endParaRPr lang="es-CO" dirty="0"/>
          </a:p>
        </p:txBody>
      </p:sp>
      <p:sp>
        <p:nvSpPr>
          <p:cNvPr id="9" name="TextBox 8"/>
          <p:cNvSpPr txBox="1"/>
          <p:nvPr/>
        </p:nvSpPr>
        <p:spPr>
          <a:xfrm>
            <a:off x="5729144" y="5358395"/>
            <a:ext cx="1519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Peso: 15kg</a:t>
            </a:r>
          </a:p>
          <a:p>
            <a:r>
              <a:rPr lang="es-CO" dirty="0" smtClean="0"/>
              <a:t>Tamaño: 1.2m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7692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27140"/>
            <a:ext cx="9144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 smtClean="0"/>
              <a:t>System </a:t>
            </a:r>
            <a:r>
              <a:rPr lang="en-US" sz="1550" b="1" dirty="0"/>
              <a:t>overview of bipedal robots Flame and </a:t>
            </a:r>
            <a:r>
              <a:rPr lang="en-US" sz="1550" b="1" dirty="0" err="1"/>
              <a:t>TUlip</a:t>
            </a:r>
            <a:r>
              <a:rPr lang="en-US" sz="1550" b="1" dirty="0" smtClean="0"/>
              <a:t>: tailor-made </a:t>
            </a:r>
            <a:r>
              <a:rPr lang="en-US" sz="1550" b="1" dirty="0"/>
              <a:t>for Limit Cycle Walking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702"/>
            <a:ext cx="3962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de diseño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escrpcion del sistema</a:t>
            </a:r>
          </a:p>
          <a:p>
            <a:pPr marL="342900" indent="-342900">
              <a:buFontTx/>
              <a:buAutoNum type="arabicPeriod"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mecánico</a:t>
            </a: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Series Elastic Actuation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Lower limb 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del sistema de control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8205" y="381000"/>
            <a:ext cx="346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/>
              <a:t>Actuadores escogidos</a:t>
            </a:r>
            <a:r>
              <a:rPr lang="es-CO" dirty="0" smtClean="0"/>
              <a:t>: ‘series</a:t>
            </a:r>
            <a:endParaRPr lang="es-CO" dirty="0"/>
          </a:p>
          <a:p>
            <a:pPr algn="ctr"/>
            <a:r>
              <a:rPr lang="es-CO" dirty="0" err="1"/>
              <a:t>elastic</a:t>
            </a:r>
            <a:r>
              <a:rPr lang="es-CO" dirty="0"/>
              <a:t> </a:t>
            </a:r>
            <a:r>
              <a:rPr lang="es-CO" dirty="0" err="1" smtClean="0"/>
              <a:t>actuation</a:t>
            </a:r>
            <a:r>
              <a:rPr lang="es-CO" dirty="0" smtClean="0"/>
              <a:t>’ (</a:t>
            </a:r>
            <a:r>
              <a:rPr lang="es-CO" dirty="0" err="1" smtClean="0"/>
              <a:t>Pratt</a:t>
            </a:r>
            <a:r>
              <a:rPr lang="es-CO" dirty="0" smtClean="0"/>
              <a:t> et al. 1995)</a:t>
            </a:r>
            <a:endParaRPr lang="es-CO" dirty="0"/>
          </a:p>
        </p:txBody>
      </p:sp>
      <p:pic>
        <p:nvPicPr>
          <p:cNvPr id="4098" name="Picture 2" descr="C:\Users\WILLIAMC\Documents\UPM_2012_1\Robots Humanoides\Terzera 24_05_2012\Foto\fr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027331"/>
            <a:ext cx="3266215" cy="24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ILLIAMC\Documents\UPM_2012_1\Robots Humanoides\Terzera 24_05_2012\Foto\series-elastic-actuato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481" y="3886200"/>
            <a:ext cx="4830519" cy="26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334782" cy="241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509" y="3191470"/>
            <a:ext cx="3719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Midiendo la elongación, este sistema de actuación permite la aplicación de un control fuerza/torque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7981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27140"/>
            <a:ext cx="9144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 smtClean="0"/>
              <a:t>System </a:t>
            </a:r>
            <a:r>
              <a:rPr lang="en-US" sz="1550" b="1" dirty="0"/>
              <a:t>overview of bipedal robots Flame and </a:t>
            </a:r>
            <a:r>
              <a:rPr lang="en-US" sz="1550" b="1" dirty="0" err="1"/>
              <a:t>TUlip</a:t>
            </a:r>
            <a:r>
              <a:rPr lang="en-US" sz="1550" b="1" dirty="0" smtClean="0"/>
              <a:t>: tailor-made </a:t>
            </a:r>
            <a:r>
              <a:rPr lang="en-US" sz="1550" b="1" dirty="0"/>
              <a:t>for Limit Cycle Walking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305" y="2886164"/>
            <a:ext cx="4033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Una ventaja </a:t>
            </a:r>
            <a:r>
              <a:rPr lang="es-CO" dirty="0" smtClean="0"/>
              <a:t>de usar estos actuadores es </a:t>
            </a:r>
            <a:r>
              <a:rPr lang="es-CO" b="1" dirty="0" smtClean="0"/>
              <a:t>la tolerancia a los impactos</a:t>
            </a:r>
            <a:r>
              <a:rPr lang="es-CO" dirty="0" smtClean="0"/>
              <a:t>, realmente muy importante dado que los impactos acurren frecuentemente cuando se camina, protegiendo al motor y especialmente a los engranajes</a:t>
            </a:r>
            <a:endParaRPr lang="es-CO" dirty="0"/>
          </a:p>
        </p:txBody>
      </p:sp>
      <p:sp>
        <p:nvSpPr>
          <p:cNvPr id="3" name="TextBox 2"/>
          <p:cNvSpPr txBox="1"/>
          <p:nvPr/>
        </p:nvSpPr>
        <p:spPr>
          <a:xfrm>
            <a:off x="5050971" y="3163162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Desventaja</a:t>
            </a:r>
            <a:r>
              <a:rPr lang="es-CO" dirty="0" smtClean="0"/>
              <a:t>: forma una </a:t>
            </a:r>
            <a:r>
              <a:rPr lang="es-CO" b="1" dirty="0" smtClean="0"/>
              <a:t>limitación</a:t>
            </a:r>
            <a:r>
              <a:rPr lang="es-CO" dirty="0" smtClean="0"/>
              <a:t> en el ancho de banda del </a:t>
            </a:r>
            <a:r>
              <a:rPr lang="es-CO" b="1" dirty="0" smtClean="0"/>
              <a:t>control de posición </a:t>
            </a:r>
            <a:r>
              <a:rPr lang="es-CO" dirty="0" smtClean="0"/>
              <a:t>que se obtiene en las articulaciones.</a:t>
            </a:r>
            <a:endParaRPr lang="es-CO" dirty="0"/>
          </a:p>
        </p:txBody>
      </p:sp>
      <p:sp>
        <p:nvSpPr>
          <p:cNvPr id="5" name="Rectangle 4"/>
          <p:cNvSpPr/>
          <p:nvPr/>
        </p:nvSpPr>
        <p:spPr>
          <a:xfrm>
            <a:off x="1485900" y="4876800"/>
            <a:ext cx="617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Finalmente, </a:t>
            </a:r>
            <a:r>
              <a:rPr lang="es-ES" dirty="0" smtClean="0"/>
              <a:t>estos actuadores</a:t>
            </a:r>
            <a:r>
              <a:rPr lang="es-ES" dirty="0"/>
              <a:t> permite la medición de la </a:t>
            </a:r>
            <a:r>
              <a:rPr lang="es-ES" dirty="0" smtClean="0"/>
              <a:t>energía/torque</a:t>
            </a:r>
            <a:r>
              <a:rPr lang="es-ES" dirty="0"/>
              <a:t> en el nivel de </a:t>
            </a:r>
            <a:r>
              <a:rPr lang="es-ES" dirty="0" smtClean="0"/>
              <a:t>la articulación,</a:t>
            </a:r>
            <a:r>
              <a:rPr lang="es-ES" dirty="0"/>
              <a:t> </a:t>
            </a:r>
            <a:r>
              <a:rPr lang="es-ES" dirty="0" smtClean="0"/>
              <a:t>excluyendo la</a:t>
            </a:r>
            <a:r>
              <a:rPr lang="es-ES" dirty="0"/>
              <a:t> energía consumida por el motor. Esto nos permite comparar el </a:t>
            </a:r>
            <a:r>
              <a:rPr lang="es-ES" dirty="0" smtClean="0"/>
              <a:t>torque/energía </a:t>
            </a:r>
            <a:r>
              <a:rPr lang="es-ES" dirty="0"/>
              <a:t>de nuestro andar con </a:t>
            </a:r>
            <a:r>
              <a:rPr lang="es-ES" dirty="0" smtClean="0"/>
              <a:t>otro robot o humano, independientemente </a:t>
            </a:r>
            <a:r>
              <a:rPr lang="es-ES" dirty="0"/>
              <a:t>del tipo de motor utilizado.</a:t>
            </a:r>
            <a:endParaRPr lang="es-CO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702"/>
            <a:ext cx="3962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de diseño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escrpcion del sistema</a:t>
            </a:r>
          </a:p>
          <a:p>
            <a:pPr marL="342900" indent="-342900">
              <a:buFontTx/>
              <a:buAutoNum type="arabicPeriod"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mecánico</a:t>
            </a: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Series Elastic Actuation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Lower limb 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s-CO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del sistema de control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Experimentos</a:t>
            </a:r>
          </a:p>
        </p:txBody>
      </p:sp>
    </p:spTree>
    <p:extLst>
      <p:ext uri="{BB962C8B-B14F-4D97-AF65-F5344CB8AC3E}">
        <p14:creationId xmlns:p14="http://schemas.microsoft.com/office/powerpoint/2010/main" xmlns="" val="4189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27140"/>
            <a:ext cx="9144000" cy="3308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 smtClean="0"/>
              <a:t>System </a:t>
            </a:r>
            <a:r>
              <a:rPr lang="en-US" sz="1550" b="1" dirty="0"/>
              <a:t>overview of bipedal robots Flame and </a:t>
            </a:r>
            <a:r>
              <a:rPr lang="en-US" sz="1550" b="1" dirty="0" err="1"/>
              <a:t>TUlip</a:t>
            </a:r>
            <a:r>
              <a:rPr lang="en-US" sz="1550" b="1" dirty="0" smtClean="0"/>
              <a:t>: tailor-made </a:t>
            </a:r>
            <a:r>
              <a:rPr lang="en-US" sz="1550" b="1" dirty="0"/>
              <a:t>for Limit Cycle Walking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702"/>
            <a:ext cx="3962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de diseño</a:t>
            </a:r>
          </a:p>
          <a:p>
            <a:pPr marL="342900" indent="-342900">
              <a:buFontTx/>
              <a:buAutoNum type="arabicPeriod"/>
            </a:pP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escrpcion del sistema</a:t>
            </a:r>
          </a:p>
          <a:p>
            <a:pPr marL="342900" indent="-342900">
              <a:buFontTx/>
              <a:buAutoNum type="arabicPeriod"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mecánico</a:t>
            </a: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Series Elastic Actuation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Lower limb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Arquitectura del sistema de control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160" y="228600"/>
            <a:ext cx="482860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980" y="2781300"/>
            <a:ext cx="3633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Los actuadores se usan únicamente en las articulaciones que tienen una dinámica de movimiento mayor durante </a:t>
            </a:r>
            <a:r>
              <a:rPr lang="es-CO" dirty="0"/>
              <a:t>el andar: cadera, rodilla y </a:t>
            </a:r>
            <a:r>
              <a:rPr lang="es-CO" dirty="0" smtClean="0"/>
              <a:t>tobillo.</a:t>
            </a:r>
            <a:endParaRPr lang="es-CO" dirty="0"/>
          </a:p>
        </p:txBody>
      </p:sp>
      <p:sp>
        <p:nvSpPr>
          <p:cNvPr id="3" name="Rectangle 2"/>
          <p:cNvSpPr/>
          <p:nvPr/>
        </p:nvSpPr>
        <p:spPr>
          <a:xfrm>
            <a:off x="421946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/>
              <a:t>A</a:t>
            </a:r>
            <a:r>
              <a:rPr lang="es-ES" dirty="0" smtClean="0"/>
              <a:t>plicación de los actuadores en </a:t>
            </a:r>
            <a:r>
              <a:rPr lang="es-ES" dirty="0"/>
              <a:t>la articulación de la rodilla de </a:t>
            </a:r>
            <a:r>
              <a:rPr lang="es-ES" dirty="0" err="1"/>
              <a:t>Tulip</a:t>
            </a:r>
            <a:r>
              <a:rPr lang="es-ES" dirty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5745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712</Words>
  <Application>Microsoft Office PowerPoint</Application>
  <PresentationFormat>Presentazione su schermo (4:3)</PresentationFormat>
  <Paragraphs>127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</dc:creator>
  <cp:lastModifiedBy>Jonts</cp:lastModifiedBy>
  <cp:revision>134</cp:revision>
  <dcterms:created xsi:type="dcterms:W3CDTF">2006-08-16T00:00:00Z</dcterms:created>
  <dcterms:modified xsi:type="dcterms:W3CDTF">2012-05-16T18:48:03Z</dcterms:modified>
</cp:coreProperties>
</file>