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5" r:id="rId3"/>
    <p:sldId id="267" r:id="rId4"/>
    <p:sldId id="257" r:id="rId5"/>
    <p:sldId id="26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1" autoAdjust="0"/>
  </p:normalViewPr>
  <p:slideViewPr>
    <p:cSldViewPr>
      <p:cViewPr>
        <p:scale>
          <a:sx n="108" d="100"/>
          <a:sy n="108" d="100"/>
        </p:scale>
        <p:origin x="-1112" y="904"/>
      </p:cViewPr>
      <p:guideLst>
        <p:guide orient="horz" pos="17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31B4B-9709-4439-B816-D3D4CF03FEF9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E499B-D22A-4632-848E-4C64E6E8515E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7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499B-D22A-4632-848E-4C64E6E8515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499B-D22A-4632-848E-4C64E6E8515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499B-D22A-4632-848E-4C64E6E8515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499B-D22A-4632-848E-4C64E6E8515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E499B-D22A-4632-848E-4C64E6E8515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FCA-452C-4510-A914-1DB0C2BFA7F7}" type="datetimeFigureOut">
              <a:rPr lang="it-IT" smtClean="0"/>
              <a:pPr/>
              <a:t>04/03/12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30441-99CB-42C8-9451-232D4B45BD76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mailto:jonte987@hotmail.it" TargetMode="External"/><Relationship Id="rId12" Type="http://schemas.openxmlformats.org/officeDocument/2006/relationships/image" Target="../media/image7.png"/><Relationship Id="rId13" Type="http://schemas.openxmlformats.org/officeDocument/2006/relationships/image" Target="../media/image8.jpeg"/><Relationship Id="rId14" Type="http://schemas.openxmlformats.org/officeDocument/2006/relationships/image" Target="../media/image9.jpeg"/><Relationship Id="rId15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Relationship Id="rId4" Type="http://schemas.openxmlformats.org/officeDocument/2006/relationships/image" Target="../media/image6.jpe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gif"/><Relationship Id="rId8" Type="http://schemas.openxmlformats.org/officeDocument/2006/relationships/hyperlink" Target="mailto:miquel.gonzalez.oyaga@alumnos.upm.es" TargetMode="External"/><Relationship Id="rId9" Type="http://schemas.openxmlformats.org/officeDocument/2006/relationships/hyperlink" Target="mailto:cvf@alumnos.upm.es" TargetMode="External"/><Relationship Id="rId10" Type="http://schemas.openxmlformats.org/officeDocument/2006/relationships/hyperlink" Target="mailto:jmatasanz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6.jpeg"/><Relationship Id="rId8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roppeboxe\Dropbox\Proyectos\FOTOS\Terremoto.jpg"/>
          <p:cNvPicPr>
            <a:picLocks noChangeAspect="1" noChangeArrowheads="1"/>
          </p:cNvPicPr>
          <p:nvPr/>
        </p:nvPicPr>
        <p:blipFill>
          <a:blip r:embed="rId3" cstate="print">
            <a:lum bright="43000"/>
          </a:blip>
          <a:srcRect/>
          <a:stretch>
            <a:fillRect/>
          </a:stretch>
        </p:blipFill>
        <p:spPr bwMode="auto">
          <a:xfrm>
            <a:off x="0" y="989856"/>
            <a:ext cx="9144000" cy="5868144"/>
          </a:xfrm>
          <a:prstGeom prst="rect">
            <a:avLst/>
          </a:prstGeom>
          <a:noFill/>
        </p:spPr>
      </p:pic>
      <p:pic>
        <p:nvPicPr>
          <p:cNvPr id="1026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294"/>
            <a:ext cx="9144000" cy="66992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899592" y="51576"/>
            <a:ext cx="74888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900" dirty="0" smtClean="0">
                <a:latin typeface="Aharoni" pitchFamily="2" charset="-79"/>
                <a:cs typeface="Aharoni" pitchFamily="2" charset="-79"/>
              </a:rPr>
              <a:t>Politécnica de Madrid</a:t>
            </a:r>
            <a:endParaRPr lang="it-IT" sz="49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5720" y="4000504"/>
            <a:ext cx="8858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smtClean="0">
                <a:solidFill>
                  <a:srgbClr val="000099"/>
                </a:solidFill>
              </a:rPr>
              <a:t>Trabajo de proyectos 2011-2012</a:t>
            </a:r>
          </a:p>
          <a:p>
            <a:pPr algn="ctr"/>
            <a:endParaRPr lang="it-IT" sz="4000" b="1" i="1" dirty="0" smtClean="0">
              <a:solidFill>
                <a:srgbClr val="000099"/>
              </a:solidFill>
            </a:endParaRPr>
          </a:p>
          <a:p>
            <a:pPr algn="ctr"/>
            <a:r>
              <a:rPr lang="it-IT" sz="4000" b="1" i="1" dirty="0" smtClean="0">
                <a:solidFill>
                  <a:srgbClr val="000099"/>
                </a:solidFill>
              </a:rPr>
              <a:t>1º Presentación:</a:t>
            </a:r>
            <a:endParaRPr lang="it-IT" sz="4000" b="1" dirty="0">
              <a:solidFill>
                <a:srgbClr val="000099"/>
              </a:solidFill>
            </a:endParaRPr>
          </a:p>
          <a:p>
            <a:pPr algn="ctr"/>
            <a:endParaRPr lang="it-IT" sz="4000" dirty="0">
              <a:solidFill>
                <a:srgbClr val="000099"/>
              </a:solidFill>
            </a:endParaRPr>
          </a:p>
        </p:txBody>
      </p:sp>
      <p:pic>
        <p:nvPicPr>
          <p:cNvPr id="1027" name="Picture 3" descr="C:\Users\Jonts\Desktop\Politecnica de madrid\borde_derecho_alumno122211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72008"/>
            <a:ext cx="657050" cy="836712"/>
          </a:xfrm>
          <a:prstGeom prst="rect">
            <a:avLst/>
          </a:prstGeom>
          <a:noFill/>
        </p:spPr>
      </p:pic>
      <p:pic>
        <p:nvPicPr>
          <p:cNvPr id="1028" name="Picture 4" descr="C:\Users\Jonts\Desktop\Politecnica de madrid\upm-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44" y="-27384"/>
            <a:ext cx="853648" cy="980728"/>
          </a:xfrm>
          <a:prstGeom prst="rect">
            <a:avLst/>
          </a:prstGeom>
          <a:noFill/>
        </p:spPr>
      </p:pic>
      <p:pic>
        <p:nvPicPr>
          <p:cNvPr id="9" name="Picture 2" descr="C:\Users\MiQuel\Desktop\1sis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1500174"/>
            <a:ext cx="2928958" cy="2260392"/>
          </a:xfrm>
          <a:prstGeom prst="rect">
            <a:avLst/>
          </a:prstGeom>
          <a:noFill/>
        </p:spPr>
      </p:pic>
      <p:pic>
        <p:nvPicPr>
          <p:cNvPr id="10" name="Picture 2" descr="D:\Droppeboxe\Dropbox\Proyectos\FOTOS\15455-muecas9.jpg"/>
          <p:cNvPicPr>
            <a:picLocks noChangeAspect="1" noChangeArrowheads="1"/>
          </p:cNvPicPr>
          <p:nvPr/>
        </p:nvPicPr>
        <p:blipFill>
          <a:blip r:embed="rId8" cstate="print">
            <a:lum bright="53000"/>
          </a:blip>
          <a:srcRect/>
          <a:stretch>
            <a:fillRect/>
          </a:stretch>
        </p:blipFill>
        <p:spPr bwMode="auto">
          <a:xfrm>
            <a:off x="7195894" y="5564336"/>
            <a:ext cx="1948106" cy="129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Droppeboxe\Dropbox\Proyectos\FOTOS\Terremoto.jpg"/>
          <p:cNvPicPr>
            <a:picLocks noChangeAspect="1" noChangeArrowheads="1"/>
          </p:cNvPicPr>
          <p:nvPr/>
        </p:nvPicPr>
        <p:blipFill>
          <a:blip r:embed="rId3" cstate="print">
            <a:lum bright="43000"/>
          </a:blip>
          <a:srcRect/>
          <a:stretch>
            <a:fillRect/>
          </a:stretch>
        </p:blipFill>
        <p:spPr bwMode="auto">
          <a:xfrm>
            <a:off x="0" y="989856"/>
            <a:ext cx="9144000" cy="5868144"/>
          </a:xfrm>
          <a:prstGeom prst="rect">
            <a:avLst/>
          </a:prstGeom>
          <a:noFill/>
        </p:spPr>
      </p:pic>
      <p:pic>
        <p:nvPicPr>
          <p:cNvPr id="15" name="Picture 2" descr="D:\Droppeboxe\Dropbox\Proyectos\FOTOS\15455-muecas9.jpg"/>
          <p:cNvPicPr>
            <a:picLocks noChangeAspect="1" noChangeArrowheads="1"/>
          </p:cNvPicPr>
          <p:nvPr/>
        </p:nvPicPr>
        <p:blipFill>
          <a:blip r:embed="rId4" cstate="print">
            <a:lum bright="53000"/>
          </a:blip>
          <a:srcRect/>
          <a:stretch>
            <a:fillRect/>
          </a:stretch>
        </p:blipFill>
        <p:spPr bwMode="auto">
          <a:xfrm>
            <a:off x="7195894" y="5564336"/>
            <a:ext cx="1948106" cy="1293664"/>
          </a:xfrm>
          <a:prstGeom prst="rect">
            <a:avLst/>
          </a:prstGeom>
          <a:noFill/>
        </p:spPr>
      </p:pic>
      <p:pic>
        <p:nvPicPr>
          <p:cNvPr id="1026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8604"/>
            <a:ext cx="9144000" cy="66992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899592" y="51576"/>
            <a:ext cx="74888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900" dirty="0" smtClean="0">
                <a:latin typeface="Aharoni" pitchFamily="2" charset="-79"/>
                <a:cs typeface="Aharoni" pitchFamily="2" charset="-79"/>
              </a:rPr>
              <a:t>Politécnica de Madrid</a:t>
            </a:r>
            <a:endParaRPr lang="it-IT" sz="49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 descr="C:\Users\Jonts\Desktop\Politecnica de madrid\borde_derecho_alumno122211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72008"/>
            <a:ext cx="657050" cy="836712"/>
          </a:xfrm>
          <a:prstGeom prst="rect">
            <a:avLst/>
          </a:prstGeom>
          <a:noFill/>
        </p:spPr>
      </p:pic>
      <p:pic>
        <p:nvPicPr>
          <p:cNvPr id="1028" name="Picture 4" descr="C:\Users\Jonts\Desktop\Politecnica de madrid\upm-T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944" y="-27384"/>
            <a:ext cx="853648" cy="980728"/>
          </a:xfrm>
          <a:prstGeom prst="rect">
            <a:avLst/>
          </a:prstGeom>
          <a:noFill/>
        </p:spPr>
      </p:pic>
      <p:sp>
        <p:nvSpPr>
          <p:cNvPr id="9" name="CasellaDiTesto 7"/>
          <p:cNvSpPr txBox="1"/>
          <p:nvPr/>
        </p:nvSpPr>
        <p:spPr>
          <a:xfrm>
            <a:off x="179512" y="1124744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PARTICIPANTES Y ROLES</a:t>
            </a:r>
            <a:r>
              <a:rPr lang="it-IT" dirty="0" smtClean="0"/>
              <a:t>: </a:t>
            </a:r>
          </a:p>
          <a:p>
            <a:pPr algn="ctr"/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Director de proyecto:</a:t>
            </a:r>
            <a:endParaRPr lang="it-IT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Miquel González Oyaga </a:t>
            </a:r>
            <a:r>
              <a:rPr lang="it-IT" dirty="0" smtClean="0">
                <a:hlinkClick r:id="rId8"/>
              </a:rPr>
              <a:t>miquel.gonzalez.oyaga@alumnos.upm.es</a:t>
            </a: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Experto en Requisitos: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Carlos Villanua Fernandez  </a:t>
            </a:r>
            <a:r>
              <a:rPr lang="it-IT" dirty="0" smtClean="0">
                <a:hlinkClick r:id="rId9"/>
              </a:rPr>
              <a:t>cvf@alumnos.upm.es</a:t>
            </a:r>
            <a:endParaRPr lang="it-IT" dirty="0" smtClean="0"/>
          </a:p>
          <a:p>
            <a:pPr marL="742950" lvl="1" indent="-285750"/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Experto en diseño: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Francisco Javier Mata Sanz </a:t>
            </a:r>
            <a:r>
              <a:rPr lang="it-IT" dirty="0" smtClean="0">
                <a:hlinkClick r:id="rId10"/>
              </a:rPr>
              <a:t>jmatasanz@gmail.com</a:t>
            </a:r>
            <a:r>
              <a:rPr lang="it-IT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it-IT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Responsable de compras: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dirty="0" smtClean="0"/>
              <a:t>Marco Montagni </a:t>
            </a:r>
            <a:r>
              <a:rPr lang="it-IT" dirty="0" smtClean="0">
                <a:hlinkClick r:id="rId11"/>
              </a:rPr>
              <a:t>jonte987@hotmail.it</a:t>
            </a: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endParaRPr lang="it-IT" dirty="0" smtClean="0"/>
          </a:p>
        </p:txBody>
      </p:sp>
      <p:pic>
        <p:nvPicPr>
          <p:cNvPr id="2" name="Picture 2" descr="C:\Users\MiQuel\Dropbox\Proyectos\FOTOS\FOTO PERSONAL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58148" y="3857628"/>
            <a:ext cx="801798" cy="1032824"/>
          </a:xfrm>
          <a:prstGeom prst="rect">
            <a:avLst/>
          </a:prstGeom>
          <a:noFill/>
        </p:spPr>
      </p:pic>
      <p:pic>
        <p:nvPicPr>
          <p:cNvPr id="3" name="Picture 3" descr="C:\Users\MiQuel\Desktop\Politecnica\Miquel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86710" y="1500174"/>
            <a:ext cx="889746" cy="1036146"/>
          </a:xfrm>
          <a:prstGeom prst="rect">
            <a:avLst/>
          </a:prstGeom>
          <a:noFill/>
        </p:spPr>
      </p:pic>
      <p:pic>
        <p:nvPicPr>
          <p:cNvPr id="4" name="Picture 2" descr="C:\Users\MiQuel\Dropbox\Proyectos\FOTOS\My foto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58148" y="5143512"/>
            <a:ext cx="838202" cy="1110377"/>
          </a:xfrm>
          <a:prstGeom prst="rect">
            <a:avLst/>
          </a:prstGeom>
          <a:noFill/>
        </p:spPr>
      </p:pic>
      <p:pic>
        <p:nvPicPr>
          <p:cNvPr id="10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500306"/>
            <a:ext cx="9144000" cy="169859"/>
          </a:xfrm>
          <a:prstGeom prst="rect">
            <a:avLst/>
          </a:prstGeom>
          <a:noFill/>
        </p:spPr>
      </p:pic>
      <p:pic>
        <p:nvPicPr>
          <p:cNvPr id="11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43314"/>
            <a:ext cx="9144000" cy="169859"/>
          </a:xfrm>
          <a:prstGeom prst="rect">
            <a:avLst/>
          </a:prstGeom>
          <a:noFill/>
        </p:spPr>
      </p:pic>
      <p:pic>
        <p:nvPicPr>
          <p:cNvPr id="12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86322"/>
            <a:ext cx="9144000" cy="169859"/>
          </a:xfrm>
          <a:prstGeom prst="rect">
            <a:avLst/>
          </a:prstGeom>
          <a:noFill/>
        </p:spPr>
      </p:pic>
      <p:pic>
        <p:nvPicPr>
          <p:cNvPr id="6" name="Picture 2" descr="D:\Droppeboxe\Dropbox\Proyectos\FOTOS\Charlio_Mario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12360" y="2708275"/>
            <a:ext cx="756568" cy="1008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Droppeboxe\Dropbox\Proyectos\FOTOS\Terremoto.jpg"/>
          <p:cNvPicPr>
            <a:picLocks noChangeAspect="1" noChangeArrowheads="1"/>
          </p:cNvPicPr>
          <p:nvPr/>
        </p:nvPicPr>
        <p:blipFill>
          <a:blip r:embed="rId3" cstate="print">
            <a:lum bright="43000"/>
          </a:blip>
          <a:srcRect/>
          <a:stretch>
            <a:fillRect/>
          </a:stretch>
        </p:blipFill>
        <p:spPr bwMode="auto">
          <a:xfrm>
            <a:off x="0" y="989856"/>
            <a:ext cx="9144000" cy="5868144"/>
          </a:xfrm>
          <a:prstGeom prst="rect">
            <a:avLst/>
          </a:prstGeom>
          <a:noFill/>
        </p:spPr>
      </p:pic>
      <p:pic>
        <p:nvPicPr>
          <p:cNvPr id="1026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294"/>
            <a:ext cx="9144000" cy="66992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899592" y="51576"/>
            <a:ext cx="74888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900" dirty="0" smtClean="0">
                <a:latin typeface="Aharoni" pitchFamily="2" charset="-79"/>
                <a:cs typeface="Aharoni" pitchFamily="2" charset="-79"/>
              </a:rPr>
              <a:t>Politécnica de Madrid</a:t>
            </a:r>
            <a:endParaRPr lang="it-IT" sz="49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100010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smtClean="0">
                <a:solidFill>
                  <a:srgbClr val="000099"/>
                </a:solidFill>
              </a:rPr>
              <a:t>Tipos de Robot:</a:t>
            </a:r>
            <a:endParaRPr lang="it-IT" sz="4000" b="1" dirty="0" smtClean="0">
              <a:solidFill>
                <a:srgbClr val="000099"/>
              </a:solidFill>
            </a:endParaRPr>
          </a:p>
          <a:p>
            <a:pPr algn="ctr"/>
            <a:endParaRPr lang="it-IT" sz="4000" dirty="0">
              <a:solidFill>
                <a:srgbClr val="0000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00100" y="2214554"/>
            <a:ext cx="692977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 smtClean="0">
                <a:solidFill>
                  <a:srgbClr val="000099"/>
                </a:solidFill>
              </a:rPr>
              <a:t>-Aereos.</a:t>
            </a:r>
          </a:p>
          <a:p>
            <a:r>
              <a:rPr lang="it-IT" sz="4000" b="1" i="1" dirty="0" smtClean="0">
                <a:solidFill>
                  <a:srgbClr val="000099"/>
                </a:solidFill>
              </a:rPr>
              <a:t>-Por encima de los escombros </a:t>
            </a:r>
          </a:p>
          <a:p>
            <a:r>
              <a:rPr lang="it-IT" sz="4000" b="1" i="1" dirty="0" smtClean="0">
                <a:solidFill>
                  <a:srgbClr val="000099"/>
                </a:solidFill>
              </a:rPr>
              <a:t>-Por dentro de los escombros.</a:t>
            </a:r>
          </a:p>
          <a:p>
            <a:r>
              <a:rPr lang="it-IT" sz="4000" b="1" i="1" dirty="0" smtClean="0">
                <a:solidFill>
                  <a:srgbClr val="000099"/>
                </a:solidFill>
              </a:rPr>
              <a:t>-Subterraneos.</a:t>
            </a:r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r>
              <a:rPr lang="it-IT" dirty="0" smtClean="0">
                <a:solidFill>
                  <a:srgbClr val="000099"/>
                </a:solidFill>
              </a:rPr>
              <a:t> </a:t>
            </a:r>
            <a:endParaRPr lang="it-IT" dirty="0">
              <a:solidFill>
                <a:srgbClr val="000099"/>
              </a:solidFill>
            </a:endParaRPr>
          </a:p>
        </p:txBody>
      </p:sp>
      <p:pic>
        <p:nvPicPr>
          <p:cNvPr id="1027" name="Picture 3" descr="C:\Users\Jonts\Desktop\Politecnica de madrid\borde_derecho_alumno122211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72008"/>
            <a:ext cx="657050" cy="836712"/>
          </a:xfrm>
          <a:prstGeom prst="rect">
            <a:avLst/>
          </a:prstGeom>
          <a:noFill/>
        </p:spPr>
      </p:pic>
      <p:pic>
        <p:nvPicPr>
          <p:cNvPr id="1028" name="Picture 4" descr="C:\Users\Jonts\Desktop\Politecnica de madrid\upm-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44" y="-27384"/>
            <a:ext cx="853648" cy="980728"/>
          </a:xfrm>
          <a:prstGeom prst="rect">
            <a:avLst/>
          </a:prstGeom>
          <a:noFill/>
        </p:spPr>
      </p:pic>
      <p:pic>
        <p:nvPicPr>
          <p:cNvPr id="10" name="Picture 2" descr="D:\Droppeboxe\Dropbox\Proyectos\FOTOS\15455-muecas9.jpg"/>
          <p:cNvPicPr>
            <a:picLocks noChangeAspect="1" noChangeArrowheads="1"/>
          </p:cNvPicPr>
          <p:nvPr/>
        </p:nvPicPr>
        <p:blipFill>
          <a:blip r:embed="rId7" cstate="print">
            <a:lum bright="53000"/>
          </a:blip>
          <a:srcRect/>
          <a:stretch>
            <a:fillRect/>
          </a:stretch>
        </p:blipFill>
        <p:spPr bwMode="auto">
          <a:xfrm>
            <a:off x="7195894" y="5564336"/>
            <a:ext cx="1948106" cy="129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Droppeboxe\Dropbox\Proyectos\FOTOS\Terremoto.jpg"/>
          <p:cNvPicPr>
            <a:picLocks noChangeAspect="1" noChangeArrowheads="1"/>
          </p:cNvPicPr>
          <p:nvPr/>
        </p:nvPicPr>
        <p:blipFill>
          <a:blip r:embed="rId3" cstate="print">
            <a:lum bright="43000"/>
          </a:blip>
          <a:srcRect/>
          <a:stretch>
            <a:fillRect/>
          </a:stretch>
        </p:blipFill>
        <p:spPr bwMode="auto">
          <a:xfrm>
            <a:off x="0" y="989856"/>
            <a:ext cx="9144000" cy="5868144"/>
          </a:xfrm>
          <a:prstGeom prst="rect">
            <a:avLst/>
          </a:prstGeom>
          <a:noFill/>
        </p:spPr>
      </p:pic>
      <p:pic>
        <p:nvPicPr>
          <p:cNvPr id="1026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294"/>
            <a:ext cx="9144000" cy="66992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899592" y="51576"/>
            <a:ext cx="74888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900" dirty="0" smtClean="0">
                <a:latin typeface="Aharoni" pitchFamily="2" charset="-79"/>
                <a:cs typeface="Aharoni" pitchFamily="2" charset="-79"/>
              </a:rPr>
              <a:t>Polit</a:t>
            </a:r>
            <a:r>
              <a:rPr lang="it-IT" sz="4900" b="1" dirty="0" smtClean="0">
                <a:latin typeface="Aharoni" pitchFamily="2" charset="-79"/>
                <a:cs typeface="Aharoni" pitchFamily="2" charset="-79"/>
              </a:rPr>
              <a:t>é</a:t>
            </a:r>
            <a:r>
              <a:rPr lang="it-IT" sz="4900" dirty="0" smtClean="0">
                <a:latin typeface="Aharoni" pitchFamily="2" charset="-79"/>
                <a:cs typeface="Aharoni" pitchFamily="2" charset="-79"/>
              </a:rPr>
              <a:t>cnica de Madrid</a:t>
            </a:r>
            <a:endParaRPr lang="it-IT" sz="49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100010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smtClean="0">
                <a:solidFill>
                  <a:srgbClr val="000099"/>
                </a:solidFill>
              </a:rPr>
              <a:t>Misión:</a:t>
            </a:r>
            <a:endParaRPr lang="it-IT" sz="4000" b="1" dirty="0" smtClean="0">
              <a:solidFill>
                <a:srgbClr val="000099"/>
              </a:solidFill>
            </a:endParaRPr>
          </a:p>
          <a:p>
            <a:pPr algn="ctr"/>
            <a:endParaRPr lang="it-IT" sz="4000" dirty="0">
              <a:solidFill>
                <a:srgbClr val="0000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00100" y="2214554"/>
            <a:ext cx="692977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3200" dirty="0" smtClean="0">
                <a:solidFill>
                  <a:srgbClr val="000099"/>
                </a:solidFill>
              </a:rPr>
              <a:t>Rastreo y localización de victimas de un terremoto.</a:t>
            </a:r>
          </a:p>
          <a:p>
            <a:pPr>
              <a:buFontTx/>
              <a:buChar char="-"/>
            </a:pPr>
            <a:r>
              <a:rPr lang="it-IT" sz="3200" dirty="0" smtClean="0">
                <a:solidFill>
                  <a:srgbClr val="000099"/>
                </a:solidFill>
              </a:rPr>
              <a:t> Comunicación ( Voz  con salvamento o la victima ).</a:t>
            </a:r>
          </a:p>
          <a:p>
            <a:pPr>
              <a:buFontTx/>
              <a:buChar char="-"/>
            </a:pPr>
            <a:r>
              <a:rPr lang="it-IT" sz="3200" dirty="0" smtClean="0">
                <a:solidFill>
                  <a:srgbClr val="000099"/>
                </a:solidFill>
              </a:rPr>
              <a:t> Posicionamiento ( X-...).</a:t>
            </a:r>
          </a:p>
          <a:p>
            <a:pPr>
              <a:buFontTx/>
              <a:buChar char="-"/>
            </a:pPr>
            <a:r>
              <a:rPr lang="it-IT" sz="3200" dirty="0" smtClean="0">
                <a:solidFill>
                  <a:srgbClr val="000099"/>
                </a:solidFill>
              </a:rPr>
              <a:t> Apoyo al equipo de salvamento.</a:t>
            </a: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r>
              <a:rPr lang="it-IT" dirty="0" smtClean="0">
                <a:solidFill>
                  <a:srgbClr val="000099"/>
                </a:solidFill>
              </a:rPr>
              <a:t> </a:t>
            </a:r>
            <a:endParaRPr lang="it-IT" dirty="0">
              <a:solidFill>
                <a:srgbClr val="000099"/>
              </a:solidFill>
            </a:endParaRPr>
          </a:p>
        </p:txBody>
      </p:sp>
      <p:pic>
        <p:nvPicPr>
          <p:cNvPr id="1027" name="Picture 3" descr="C:\Users\Jonts\Desktop\Politecnica de madrid\borde_derecho_alumno122211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72008"/>
            <a:ext cx="657050" cy="836712"/>
          </a:xfrm>
          <a:prstGeom prst="rect">
            <a:avLst/>
          </a:prstGeom>
          <a:noFill/>
        </p:spPr>
      </p:pic>
      <p:pic>
        <p:nvPicPr>
          <p:cNvPr id="1028" name="Picture 4" descr="C:\Users\Jonts\Desktop\Politecnica de madrid\upm-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44" y="-27384"/>
            <a:ext cx="853648" cy="980728"/>
          </a:xfrm>
          <a:prstGeom prst="rect">
            <a:avLst/>
          </a:prstGeom>
          <a:noFill/>
        </p:spPr>
      </p:pic>
      <p:pic>
        <p:nvPicPr>
          <p:cNvPr id="3074" name="Picture 2" descr="D:\Droppeboxe\Dropbox\Proyectos\FOTOS\15455-muecas9.jpg"/>
          <p:cNvPicPr>
            <a:picLocks noChangeAspect="1" noChangeArrowheads="1"/>
          </p:cNvPicPr>
          <p:nvPr/>
        </p:nvPicPr>
        <p:blipFill>
          <a:blip r:embed="rId7" cstate="print">
            <a:lum bright="53000"/>
          </a:blip>
          <a:srcRect/>
          <a:stretch>
            <a:fillRect/>
          </a:stretch>
        </p:blipFill>
        <p:spPr bwMode="auto">
          <a:xfrm>
            <a:off x="7195894" y="5564336"/>
            <a:ext cx="1948106" cy="129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Droppeboxe\Dropbox\Proyectos\FOTOS\Terremoto.jpg"/>
          <p:cNvPicPr>
            <a:picLocks noChangeAspect="1" noChangeArrowheads="1"/>
          </p:cNvPicPr>
          <p:nvPr/>
        </p:nvPicPr>
        <p:blipFill>
          <a:blip r:embed="rId3" cstate="print">
            <a:lum bright="43000"/>
          </a:blip>
          <a:srcRect/>
          <a:stretch>
            <a:fillRect/>
          </a:stretch>
        </p:blipFill>
        <p:spPr bwMode="auto">
          <a:xfrm>
            <a:off x="0" y="989856"/>
            <a:ext cx="9144000" cy="5868144"/>
          </a:xfrm>
          <a:prstGeom prst="rect">
            <a:avLst/>
          </a:prstGeom>
          <a:noFill/>
        </p:spPr>
      </p:pic>
      <p:pic>
        <p:nvPicPr>
          <p:cNvPr id="1026" name="Picture 2" descr="C:\Users\Jonts\Desktop\Politecnica de madrid\Immag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294"/>
            <a:ext cx="9144000" cy="66992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899592" y="51576"/>
            <a:ext cx="74888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900" dirty="0" smtClean="0">
                <a:latin typeface="Aharoni" pitchFamily="2" charset="-79"/>
                <a:cs typeface="Aharoni" pitchFamily="2" charset="-79"/>
              </a:rPr>
              <a:t>Polit</a:t>
            </a:r>
            <a:r>
              <a:rPr lang="it-IT" sz="4900" b="1" dirty="0" smtClean="0">
                <a:latin typeface="Aharoni" pitchFamily="2" charset="-79"/>
                <a:cs typeface="Aharoni" pitchFamily="2" charset="-79"/>
              </a:rPr>
              <a:t>é</a:t>
            </a:r>
            <a:r>
              <a:rPr lang="it-IT" sz="4900" dirty="0" smtClean="0">
                <a:latin typeface="Aharoni" pitchFamily="2" charset="-79"/>
                <a:cs typeface="Aharoni" pitchFamily="2" charset="-79"/>
              </a:rPr>
              <a:t>cnica de Madrid</a:t>
            </a:r>
            <a:endParaRPr lang="it-IT" sz="49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100010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smtClean="0">
                <a:solidFill>
                  <a:srgbClr val="000099"/>
                </a:solidFill>
              </a:rPr>
              <a:t>Diagrama de contexto:</a:t>
            </a:r>
            <a:endParaRPr lang="it-IT" sz="4000" b="1" dirty="0" smtClean="0">
              <a:solidFill>
                <a:srgbClr val="000099"/>
              </a:solidFill>
            </a:endParaRPr>
          </a:p>
          <a:p>
            <a:pPr algn="ctr"/>
            <a:endParaRPr lang="it-IT" sz="4000" dirty="0">
              <a:solidFill>
                <a:srgbClr val="0000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00100" y="2214554"/>
            <a:ext cx="692977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endParaRPr lang="it-IT" dirty="0" smtClean="0">
              <a:solidFill>
                <a:srgbClr val="000099"/>
              </a:solidFill>
            </a:endParaRPr>
          </a:p>
          <a:p>
            <a:r>
              <a:rPr lang="it-IT" dirty="0" smtClean="0">
                <a:solidFill>
                  <a:srgbClr val="000099"/>
                </a:solidFill>
              </a:rPr>
              <a:t> </a:t>
            </a:r>
            <a:endParaRPr lang="it-IT" dirty="0">
              <a:solidFill>
                <a:srgbClr val="000099"/>
              </a:solidFill>
            </a:endParaRPr>
          </a:p>
        </p:txBody>
      </p:sp>
      <p:pic>
        <p:nvPicPr>
          <p:cNvPr id="1027" name="Picture 3" descr="C:\Users\Jonts\Desktop\Politecnica de madrid\borde_derecho_alumno122211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72008"/>
            <a:ext cx="657050" cy="836712"/>
          </a:xfrm>
          <a:prstGeom prst="rect">
            <a:avLst/>
          </a:prstGeom>
          <a:noFill/>
        </p:spPr>
      </p:pic>
      <p:pic>
        <p:nvPicPr>
          <p:cNvPr id="1028" name="Picture 4" descr="C:\Users\Jonts\Desktop\Politecnica de madrid\upm-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44" y="-27384"/>
            <a:ext cx="853648" cy="980728"/>
          </a:xfrm>
          <a:prstGeom prst="rect">
            <a:avLst/>
          </a:prstGeom>
          <a:noFill/>
        </p:spPr>
      </p:pic>
      <p:pic>
        <p:nvPicPr>
          <p:cNvPr id="3074" name="Picture 2" descr="D:\Droppeboxe\Dropbox\Proyectos\FOTOS\15455-muecas9.jpg"/>
          <p:cNvPicPr>
            <a:picLocks noChangeAspect="1" noChangeArrowheads="1"/>
          </p:cNvPicPr>
          <p:nvPr/>
        </p:nvPicPr>
        <p:blipFill>
          <a:blip r:embed="rId7" cstate="print">
            <a:lum bright="53000"/>
          </a:blip>
          <a:srcRect/>
          <a:stretch>
            <a:fillRect/>
          </a:stretch>
        </p:blipFill>
        <p:spPr bwMode="auto">
          <a:xfrm>
            <a:off x="7195894" y="5564336"/>
            <a:ext cx="1948106" cy="1293664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3714744" y="3286124"/>
            <a:ext cx="135732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Sistema de control del robot</a:t>
            </a:r>
            <a:endParaRPr lang="es-ES" dirty="0"/>
          </a:p>
        </p:txBody>
      </p:sp>
      <p:pic>
        <p:nvPicPr>
          <p:cNvPr id="2" name="Picture 2" descr="C:\Users\MiQuel\Desktop\monigote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1714488"/>
            <a:ext cx="788085" cy="876275"/>
          </a:xfrm>
          <a:prstGeom prst="rect">
            <a:avLst/>
          </a:prstGeom>
          <a:noFill/>
        </p:spPr>
      </p:pic>
      <p:pic>
        <p:nvPicPr>
          <p:cNvPr id="13" name="Picture 2" descr="C:\Users\MiQuel\Desktop\monigote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396" y="1643050"/>
            <a:ext cx="788085" cy="876275"/>
          </a:xfrm>
          <a:prstGeom prst="rect">
            <a:avLst/>
          </a:prstGeom>
          <a:noFill/>
        </p:spPr>
      </p:pic>
      <p:pic>
        <p:nvPicPr>
          <p:cNvPr id="14" name="Picture 2" descr="C:\Users\MiQuel\Desktop\monigote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5000636"/>
            <a:ext cx="788085" cy="876275"/>
          </a:xfrm>
          <a:prstGeom prst="rect">
            <a:avLst/>
          </a:prstGeom>
          <a:noFill/>
        </p:spPr>
      </p:pic>
      <p:pic>
        <p:nvPicPr>
          <p:cNvPr id="15" name="Picture 2" descr="C:\Users\MiQuel\Desktop\monigote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5500702"/>
            <a:ext cx="788085" cy="876275"/>
          </a:xfrm>
          <a:prstGeom prst="rect">
            <a:avLst/>
          </a:prstGeom>
          <a:noFill/>
        </p:spPr>
      </p:pic>
      <p:pic>
        <p:nvPicPr>
          <p:cNvPr id="16" name="Picture 2" descr="C:\Users\MiQuel\Desktop\monigote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43834" y="4643446"/>
            <a:ext cx="788085" cy="876275"/>
          </a:xfrm>
          <a:prstGeom prst="rect">
            <a:avLst/>
          </a:prstGeom>
          <a:noFill/>
        </p:spPr>
      </p:pic>
      <p:cxnSp>
        <p:nvCxnSpPr>
          <p:cNvPr id="21" name="20 Conector recto"/>
          <p:cNvCxnSpPr/>
          <p:nvPr/>
        </p:nvCxnSpPr>
        <p:spPr>
          <a:xfrm>
            <a:off x="1285852" y="2428868"/>
            <a:ext cx="2428892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rot="10800000" flipV="1">
            <a:off x="5072066" y="2214554"/>
            <a:ext cx="2714644" cy="15716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10800000">
            <a:off x="5072066" y="4143380"/>
            <a:ext cx="2786082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1214414" y="4071942"/>
            <a:ext cx="2500330" cy="15716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5" idx="0"/>
            <a:endCxn id="10" idx="2"/>
          </p:cNvCxnSpPr>
          <p:nvPr/>
        </p:nvCxnSpPr>
        <p:spPr>
          <a:xfrm rot="5400000" flipH="1" flipV="1">
            <a:off x="3715311" y="4822608"/>
            <a:ext cx="1214446" cy="1417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179512" y="263691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3366FF"/>
                </a:solidFill>
              </a:rPr>
              <a:t>MANTENIMIETO</a:t>
            </a:r>
            <a:endParaRPr lang="es-ES" sz="1200" b="1" dirty="0">
              <a:solidFill>
                <a:srgbClr val="3366FF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115616" y="594928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3366FF"/>
                </a:solidFill>
              </a:rPr>
              <a:t>TELE OPERADOR</a:t>
            </a:r>
            <a:endParaRPr lang="es-ES" sz="1200" b="1" dirty="0">
              <a:solidFill>
                <a:srgbClr val="3366FF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857620" y="6429396"/>
            <a:ext cx="1938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3366FF"/>
                </a:solidFill>
              </a:rPr>
              <a:t>EQUIPO DE SALVAMENTO</a:t>
            </a:r>
            <a:endParaRPr lang="es-ES" sz="1200" b="1" dirty="0">
              <a:solidFill>
                <a:srgbClr val="3366FF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668344" y="256490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3366FF"/>
                </a:solidFill>
              </a:rPr>
              <a:t>ESCOMBROS</a:t>
            </a:r>
            <a:endParaRPr lang="es-ES" sz="1200" b="1" dirty="0">
              <a:solidFill>
                <a:srgbClr val="3366FF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6876256" y="530120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3366FF"/>
                </a:solidFill>
              </a:rPr>
              <a:t>CONDICIONES </a:t>
            </a:r>
            <a:br>
              <a:rPr lang="es-ES" sz="1200" b="1" dirty="0" smtClean="0">
                <a:solidFill>
                  <a:srgbClr val="3366FF"/>
                </a:solidFill>
              </a:rPr>
            </a:br>
            <a:r>
              <a:rPr lang="es-ES" sz="1200" b="1" dirty="0" smtClean="0">
                <a:solidFill>
                  <a:srgbClr val="3366FF"/>
                </a:solidFill>
              </a:rPr>
              <a:t>AMBIENTALES</a:t>
            </a:r>
          </a:p>
          <a:p>
            <a:endParaRPr lang="es-ES" sz="1200" dirty="0">
              <a:solidFill>
                <a:srgbClr val="3366FF"/>
              </a:solidFill>
            </a:endParaRPr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1979712" y="2492896"/>
            <a:ext cx="1449280" cy="650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rot="10800000">
            <a:off x="1785918" y="2857496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2195736" y="227687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Puesta en servicio</a:t>
            </a:r>
            <a:endParaRPr lang="es-ES" sz="12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1928794" y="321468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Estado</a:t>
            </a:r>
            <a:endParaRPr lang="es-ES" sz="1200" dirty="0"/>
          </a:p>
        </p:txBody>
      </p:sp>
      <p:cxnSp>
        <p:nvCxnSpPr>
          <p:cNvPr id="53" name="52 Conector recto de flecha"/>
          <p:cNvCxnSpPr/>
          <p:nvPr/>
        </p:nvCxnSpPr>
        <p:spPr>
          <a:xfrm flipV="1">
            <a:off x="5940152" y="2492896"/>
            <a:ext cx="11418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rot="10800000" flipV="1">
            <a:off x="6228184" y="2708920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5857884" y="4286256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rot="10800000">
            <a:off x="5715008" y="4500570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 rot="5400000">
            <a:off x="4143372" y="4786322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/>
          <p:nvPr/>
        </p:nvCxnSpPr>
        <p:spPr>
          <a:xfrm rot="5400000" flipH="1" flipV="1">
            <a:off x="3821901" y="4750603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 rot="10800000" flipV="1">
            <a:off x="2051720" y="4653136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/>
          <p:nvPr/>
        </p:nvCxnSpPr>
        <p:spPr>
          <a:xfrm flipV="1">
            <a:off x="2267744" y="4221088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73 CuadroTexto"/>
          <p:cNvSpPr txBox="1"/>
          <p:nvPr/>
        </p:nvSpPr>
        <p:spPr>
          <a:xfrm>
            <a:off x="6804248" y="29969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Irregularidades, agujeros</a:t>
            </a:r>
            <a:endParaRPr lang="es-ES" sz="1200" dirty="0"/>
          </a:p>
        </p:txBody>
      </p:sp>
      <p:sp>
        <p:nvSpPr>
          <p:cNvPr id="75" name="74 CuadroTexto"/>
          <p:cNvSpPr txBox="1"/>
          <p:nvPr/>
        </p:nvSpPr>
        <p:spPr>
          <a:xfrm>
            <a:off x="5500694" y="2285992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Movimiento</a:t>
            </a:r>
            <a:endParaRPr lang="es-ES" sz="1200" dirty="0"/>
          </a:p>
        </p:txBody>
      </p:sp>
      <p:sp>
        <p:nvSpPr>
          <p:cNvPr id="76" name="75 CuadroTexto"/>
          <p:cNvSpPr txBox="1"/>
          <p:nvPr/>
        </p:nvSpPr>
        <p:spPr>
          <a:xfrm>
            <a:off x="6500826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77" name="Picture 2" descr="C:\Users\MiQuel\Desktop\monigote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00496" y="1714488"/>
            <a:ext cx="788085" cy="876275"/>
          </a:xfrm>
          <a:prstGeom prst="rect">
            <a:avLst/>
          </a:prstGeom>
          <a:noFill/>
        </p:spPr>
      </p:pic>
      <p:cxnSp>
        <p:nvCxnSpPr>
          <p:cNvPr id="79" name="78 Conector recto"/>
          <p:cNvCxnSpPr>
            <a:stCxn id="77" idx="2"/>
            <a:endCxn id="10" idx="0"/>
          </p:cNvCxnSpPr>
          <p:nvPr/>
        </p:nvCxnSpPr>
        <p:spPr>
          <a:xfrm rot="5400000">
            <a:off x="4046292" y="2937876"/>
            <a:ext cx="695361" cy="11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>
            <a:off x="4499992" y="27089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 flipV="1">
            <a:off x="4283968" y="25649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4572000" y="27089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Comunicación</a:t>
            </a:r>
            <a:endParaRPr lang="es-ES" sz="1200" dirty="0"/>
          </a:p>
        </p:txBody>
      </p:sp>
      <p:sp>
        <p:nvSpPr>
          <p:cNvPr id="86" name="85 CuadroTexto"/>
          <p:cNvSpPr txBox="1"/>
          <p:nvPr/>
        </p:nvSpPr>
        <p:spPr>
          <a:xfrm>
            <a:off x="3131840" y="270892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Comunicación</a:t>
            </a:r>
            <a:endParaRPr lang="es-ES" sz="12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206084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3366FF"/>
                </a:solidFill>
              </a:rPr>
              <a:t>VÍCTIMA</a:t>
            </a:r>
            <a:endParaRPr lang="es-ES" sz="1200" b="1" dirty="0">
              <a:solidFill>
                <a:srgbClr val="3366FF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35781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644008" y="479715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Comunicación</a:t>
            </a:r>
            <a:endParaRPr lang="es-ES" sz="1200" dirty="0"/>
          </a:p>
        </p:txBody>
      </p:sp>
      <p:sp>
        <p:nvSpPr>
          <p:cNvPr id="91" name="90 CuadroTexto"/>
          <p:cNvSpPr txBox="1"/>
          <p:nvPr/>
        </p:nvSpPr>
        <p:spPr>
          <a:xfrm>
            <a:off x="3143240" y="4714884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Comunicación</a:t>
            </a:r>
            <a:endParaRPr lang="es-ES" sz="1200" dirty="0"/>
          </a:p>
        </p:txBody>
      </p:sp>
      <p:sp>
        <p:nvSpPr>
          <p:cNvPr id="92" name="91 CuadroTexto"/>
          <p:cNvSpPr txBox="1"/>
          <p:nvPr/>
        </p:nvSpPr>
        <p:spPr>
          <a:xfrm>
            <a:off x="1500166" y="428625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Instrucciones</a:t>
            </a:r>
            <a:endParaRPr lang="es-ES" dirty="0"/>
          </a:p>
        </p:txBody>
      </p:sp>
      <p:sp>
        <p:nvSpPr>
          <p:cNvPr id="93" name="92 CuadroTexto"/>
          <p:cNvSpPr txBox="1"/>
          <p:nvPr/>
        </p:nvSpPr>
        <p:spPr>
          <a:xfrm>
            <a:off x="2483768" y="522920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Ubicación, Datos, Comunicación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174</Words>
  <Application>Microsoft Macintosh PowerPoint</Application>
  <PresentationFormat>Presentación en pantalla (4:3)</PresentationFormat>
  <Paragraphs>84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Jonts</dc:creator>
  <cp:lastModifiedBy>Javier  Mata Sanz</cp:lastModifiedBy>
  <cp:revision>103</cp:revision>
  <dcterms:created xsi:type="dcterms:W3CDTF">2011-12-01T17:46:07Z</dcterms:created>
  <dcterms:modified xsi:type="dcterms:W3CDTF">2012-03-04T17:14:28Z</dcterms:modified>
</cp:coreProperties>
</file>